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7" autoAdjust="0"/>
  </p:normalViewPr>
  <p:slideViewPr>
    <p:cSldViewPr>
      <p:cViewPr varScale="1">
        <p:scale>
          <a:sx n="113" d="100"/>
          <a:sy n="113" d="100"/>
        </p:scale>
        <p:origin x="558" y="10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3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Meta: Code demo in ‘</a:t>
            </a:r>
            <a:r>
              <a:rPr lang="en-US" dirty="0" err="1"/>
              <a:t>frsproject</a:t>
            </a:r>
            <a:r>
              <a:rPr lang="en-US" dirty="0"/>
              <a:t>/</a:t>
            </a:r>
            <a:r>
              <a:rPr lang="en-US" dirty="0" err="1"/>
              <a:t>paystation</a:t>
            </a:r>
            <a:r>
              <a:rPr lang="en-US" dirty="0"/>
              <a:t>-many-to-many’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0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da-DK"/>
              <a:t>Demo: dSoftArk E09 / many-to-many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096C6FC-F61C-4B37-8DDA-996B3CD9EF8B}" type="slidenum">
              <a:rPr lang="en-US" altLang="da-DK" sz="1100"/>
              <a:pPr>
                <a:spcBef>
                  <a:spcPct val="0"/>
                </a:spcBef>
              </a:pPr>
              <a:t>7</a:t>
            </a:fld>
            <a:endParaRPr lang="en-US" altLang="da-DK"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5886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57011"/>
            <a:ext cx="4038600" cy="4151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7011"/>
            <a:ext cx="4038600" cy="4151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8C609-EAE2-41E8-AA19-76C48BC0E2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26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Pattern Catalog: </a:t>
            </a:r>
            <a:r>
              <a:rPr lang="en-US" dirty="0"/>
              <a:t>Façade</a:t>
            </a:r>
            <a:r>
              <a:rPr lang="en-US" noProof="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4495-2D83-444B-AE3E-D4FF1041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Facade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C021B-4BED-4802-8D84-B0497058F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Facade appears on all levels of </a:t>
            </a:r>
            <a:r>
              <a:rPr lang="da-DK" i="1" dirty="0" err="1"/>
              <a:t>architecture</a:t>
            </a:r>
            <a:r>
              <a:rPr lang="da-DK" i="1" dirty="0"/>
              <a:t>!</a:t>
            </a:r>
          </a:p>
          <a:p>
            <a:pPr lvl="1"/>
            <a:r>
              <a:rPr lang="da-DK" dirty="0"/>
              <a:t>An Java Interface is a ‘small scale’ Facade…</a:t>
            </a:r>
          </a:p>
          <a:p>
            <a:pPr lvl="1"/>
            <a:r>
              <a:rPr lang="da-DK" dirty="0"/>
              <a:t>The </a:t>
            </a:r>
            <a:r>
              <a:rPr lang="da-DK" i="1" dirty="0"/>
              <a:t>Layered architectural style</a:t>
            </a:r>
            <a:r>
              <a:rPr lang="da-DK" dirty="0"/>
              <a:t> defines a set of Facades</a:t>
            </a:r>
          </a:p>
          <a:p>
            <a:pPr lvl="1"/>
            <a:r>
              <a:rPr lang="da-DK" dirty="0"/>
              <a:t>At remote service level, we have </a:t>
            </a:r>
            <a:r>
              <a:rPr lang="da-DK" i="1" dirty="0"/>
              <a:t>API Gateway</a:t>
            </a:r>
            <a:endParaRPr lang="da-DK" dirty="0"/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94412-8ACC-4C18-968B-EB3B511D4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57425-BE09-47B3-AA13-217AD6CC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AEEA2-A6C9-450B-86B1-48A5A6DC4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F04E0F-9792-48C3-AE37-DC217FAF5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13517"/>
            <a:ext cx="5748337" cy="215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179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Compiler is a pretty complex piece of software</a:t>
            </a:r>
          </a:p>
          <a:p>
            <a:pPr lvl="1"/>
            <a:r>
              <a:rPr lang="en-US" dirty="0"/>
              <a:t>You will learn soon enough </a:t>
            </a:r>
            <a:r>
              <a:rPr lang="en-US" dirty="0">
                <a:sym typeface="Wingdings" panose="05000000000000000000" pitchFamily="2" charset="2"/>
              </a:rPr>
              <a:t>		‘</a:t>
            </a:r>
            <a:r>
              <a:rPr lang="en-US" dirty="0" err="1">
                <a:sym typeface="Wingdings" panose="05000000000000000000" pitchFamily="2" charset="2"/>
              </a:rPr>
              <a:t>Oversættelse</a:t>
            </a:r>
            <a:r>
              <a:rPr lang="en-US" dirty="0">
                <a:sym typeface="Wingdings" panose="05000000000000000000" pitchFamily="2" charset="2"/>
              </a:rPr>
              <a:t>’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Lexical analyzer, Syntax Analysis, Parser, Symbol table, Code generator…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Hidden behind an extremely simple </a:t>
            </a:r>
            <a:r>
              <a:rPr lang="en-US" b="1" dirty="0">
                <a:sym typeface="Wingdings" panose="05000000000000000000" pitchFamily="2" charset="2"/>
              </a:rPr>
              <a:t>Façade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‘</a:t>
            </a:r>
            <a:r>
              <a:rPr lang="en-US" dirty="0" err="1">
                <a:sym typeface="Wingdings" panose="05000000000000000000" pitchFamily="2" charset="2"/>
              </a:rPr>
              <a:t>javac</a:t>
            </a:r>
            <a:r>
              <a:rPr lang="en-US" dirty="0">
                <a:sym typeface="Wingdings" panose="05000000000000000000" pitchFamily="2" charset="2"/>
              </a:rPr>
              <a:t> HelloWorld.java’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The façade has one method</a:t>
            </a:r>
          </a:p>
          <a:p>
            <a:pPr lvl="3"/>
            <a:r>
              <a:rPr lang="en-US" dirty="0">
                <a:sym typeface="Wingdings" panose="05000000000000000000" pitchFamily="2" charset="2"/>
              </a:rPr>
              <a:t>public </a:t>
            </a:r>
            <a:r>
              <a:rPr lang="en-US" dirty="0" err="1">
                <a:sym typeface="Wingdings" panose="05000000000000000000" pitchFamily="2" charset="2"/>
              </a:rPr>
              <a:t>ClassFile</a:t>
            </a:r>
            <a:r>
              <a:rPr lang="en-US" dirty="0">
                <a:sym typeface="Wingdings" panose="05000000000000000000" pitchFamily="2" charset="2"/>
              </a:rPr>
              <a:t> compile(String filename)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80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New Requirement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It would be nice with a simple GUI “to see something” instead of just </a:t>
            </a:r>
            <a:r>
              <a:rPr lang="en-US" altLang="da-DK" noProof="0" dirty="0" err="1"/>
              <a:t>xUnit</a:t>
            </a:r>
            <a:r>
              <a:rPr lang="en-US" altLang="da-DK" noProof="0" dirty="0"/>
              <a:t> tests...</a:t>
            </a:r>
          </a:p>
        </p:txBody>
      </p:sp>
      <p:graphicFrame>
        <p:nvGraphicFramePr>
          <p:cNvPr id="7174" name="Object 4"/>
          <p:cNvGraphicFramePr>
            <a:graphicFrameLocks noChangeAspect="1"/>
          </p:cNvGraphicFramePr>
          <p:nvPr/>
        </p:nvGraphicFramePr>
        <p:xfrm>
          <a:off x="179389" y="1837532"/>
          <a:ext cx="2574925" cy="1935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3" imgW="2575610" imgH="2321951" progId="PaintShopPro">
                  <p:embed/>
                </p:oleObj>
              </mc:Choice>
              <mc:Fallback>
                <p:oleObj name="Paint Shop Pro Image" r:id="rId3" imgW="2575610" imgH="2321951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9" y="1837532"/>
                        <a:ext cx="2574925" cy="19354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algn="ctr">
                            <a:solidFill>
                              <a:srgbClr val="FF0000"/>
                            </a:solidFill>
                            <a:miter lim="800000"/>
                            <a:headEnd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377826" y="4795574"/>
            <a:ext cx="3685194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33" tIns="44423" rIns="90433" bIns="44423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a-DK" sz="1800" dirty="0">
                <a:solidFill>
                  <a:schemeClr val="tx1"/>
                </a:solidFill>
              </a:rPr>
              <a:t>“The GUI History of </a:t>
            </a:r>
            <a:r>
              <a:rPr lang="en-US" altLang="da-DK" sz="1800" dirty="0" err="1">
                <a:solidFill>
                  <a:schemeClr val="tx1"/>
                </a:solidFill>
              </a:rPr>
              <a:t>PayStation</a:t>
            </a:r>
            <a:r>
              <a:rPr lang="en-US" altLang="da-DK" sz="1800" dirty="0">
                <a:solidFill>
                  <a:schemeClr val="tx1"/>
                </a:solidFill>
              </a:rPr>
              <a:t>” </a:t>
            </a:r>
            <a:r>
              <a:rPr lang="en-US" altLang="da-DK" sz="1800" dirty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en-US" altLang="da-DK" sz="1800" dirty="0">
              <a:solidFill>
                <a:schemeClr val="tx1"/>
              </a:solidFill>
            </a:endParaRPr>
          </a:p>
        </p:txBody>
      </p:sp>
      <p:pic>
        <p:nvPicPr>
          <p:cNvPr id="7176" name="Picture 11" descr="crude-u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618053"/>
            <a:ext cx="25336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7167"/>
            <a:ext cx="24193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7178" name="Picture 9" descr="ps-gu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50274"/>
            <a:ext cx="2447925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805" y="2319021"/>
            <a:ext cx="2314575" cy="13049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B76930-F5C0-40B4-968E-8F4C588799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10325" y="3756025"/>
            <a:ext cx="24193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9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20D3977-A6FA-3F5F-3A04-605E0350C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71739"/>
            <a:ext cx="3314388" cy="52083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BE812DD-AABF-B6DF-E74C-BBF79420D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151465"/>
            <a:ext cx="3706733" cy="2222721"/>
          </a:xfrm>
          <a:prstGeom prst="rect">
            <a:avLst/>
          </a:prstGeom>
        </p:spPr>
      </p:pic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/>
              <a:t>[Demo]</a:t>
            </a:r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 flipV="1">
            <a:off x="5650178" y="2400300"/>
            <a:ext cx="1808955" cy="423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8203" name="Line 12"/>
          <p:cNvSpPr>
            <a:spLocks noChangeShapeType="1"/>
          </p:cNvSpPr>
          <p:nvPr/>
        </p:nvSpPr>
        <p:spPr bwMode="auto">
          <a:xfrm>
            <a:off x="2210281" y="4305300"/>
            <a:ext cx="10080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8204" name="Line 13"/>
          <p:cNvSpPr>
            <a:spLocks noChangeShapeType="1"/>
          </p:cNvSpPr>
          <p:nvPr/>
        </p:nvSpPr>
        <p:spPr bwMode="auto">
          <a:xfrm>
            <a:off x="1552526" y="2332567"/>
            <a:ext cx="12255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B8C609-EAE2-41E8-AA19-76C48BC0E24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497B0B-C384-DF05-9936-238BCB864A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3391662"/>
            <a:ext cx="4115374" cy="1648055"/>
          </a:xfrm>
          <a:prstGeom prst="rect">
            <a:avLst/>
          </a:prstGeom>
        </p:spPr>
      </p:pic>
      <p:sp>
        <p:nvSpPr>
          <p:cNvPr id="8201" name="Line 10"/>
          <p:cNvSpPr>
            <a:spLocks noChangeShapeType="1"/>
          </p:cNvSpPr>
          <p:nvPr/>
        </p:nvSpPr>
        <p:spPr bwMode="auto">
          <a:xfrm>
            <a:off x="6620933" y="4542367"/>
            <a:ext cx="20875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33" tIns="44423" rIns="90433" bIns="44423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Analysis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da-DK" sz="2400" noProof="0" dirty="0" err="1"/>
              <a:t>Seq</a:t>
            </a:r>
            <a:r>
              <a:rPr lang="en-US" altLang="da-DK" sz="2400" noProof="0" dirty="0"/>
              <a:t> Diagram</a:t>
            </a:r>
          </a:p>
          <a:p>
            <a:pPr lvl="1" eaLnBrk="1" hangingPunct="1"/>
            <a:r>
              <a:rPr lang="en-US" altLang="da-DK" sz="2000" noProof="0" dirty="0"/>
              <a:t>No difference in behavior of a GUI versus real hardware!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759325" y="1057011"/>
          <a:ext cx="3816350" cy="415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int Shop Pro Image" r:id="rId2" imgW="6965854" imgH="9092683" progId="PaintShopPro">
                  <p:embed/>
                </p:oleObj>
              </mc:Choice>
              <mc:Fallback>
                <p:oleObj name="Paint Shop Pro Image" r:id="rId2" imgW="6965854" imgH="909268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1057011"/>
                        <a:ext cx="3816350" cy="415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B8C609-EAE2-41E8-AA19-76C48BC0E24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4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Conclusion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i="1" noProof="0" dirty="0"/>
              <a:t>Any</a:t>
            </a:r>
            <a:r>
              <a:rPr lang="en-US" altLang="da-DK" noProof="0" dirty="0"/>
              <a:t> kind of user interface can operate the </a:t>
            </a:r>
            <a:r>
              <a:rPr lang="en-US" altLang="da-DK" noProof="0" dirty="0" err="1"/>
              <a:t>PayStation</a:t>
            </a:r>
            <a:r>
              <a:rPr lang="en-US" altLang="da-DK" noProof="0" dirty="0"/>
              <a:t>!</a:t>
            </a:r>
          </a:p>
          <a:p>
            <a:pPr eaLnBrk="1" hangingPunct="1"/>
            <a:r>
              <a:rPr lang="en-US" altLang="da-DK" noProof="0" dirty="0"/>
              <a:t>Wow – </a:t>
            </a:r>
            <a:r>
              <a:rPr lang="en-US" altLang="da-DK" i="1" noProof="0" dirty="0"/>
              <a:t>Change by addition...</a:t>
            </a:r>
          </a:p>
          <a:p>
            <a:pPr eaLnBrk="1" hangingPunct="1"/>
            <a:endParaRPr lang="en-US" altLang="da-DK" i="1" noProof="0" dirty="0"/>
          </a:p>
          <a:p>
            <a:pPr eaLnBrk="1" hangingPunct="1"/>
            <a:r>
              <a:rPr lang="en-US" altLang="da-DK" noProof="0" dirty="0"/>
              <a:t>How come we are so lucky?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20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Design considerations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>
                <a:sym typeface="Wingdings" panose="05000000000000000000" pitchFamily="2" charset="2"/>
              </a:rPr>
              <a:t> </a:t>
            </a:r>
            <a:r>
              <a:rPr lang="en-US" altLang="da-DK" noProof="0" dirty="0"/>
              <a:t>Behavior that may vary</a:t>
            </a:r>
          </a:p>
          <a:p>
            <a:pPr lvl="1" eaLnBrk="1" hangingPunct="1"/>
            <a:r>
              <a:rPr lang="en-US" altLang="da-DK" noProof="0" dirty="0"/>
              <a:t>the </a:t>
            </a:r>
            <a:r>
              <a:rPr lang="en-US" altLang="da-DK" i="1" noProof="0" dirty="0"/>
              <a:t>same</a:t>
            </a:r>
            <a:r>
              <a:rPr lang="en-US" altLang="da-DK" noProof="0" dirty="0"/>
              <a:t> hardware (or GUI) must operate </a:t>
            </a:r>
            <a:r>
              <a:rPr lang="en-US" altLang="da-DK" i="1" noProof="0" dirty="0"/>
              <a:t>varying </a:t>
            </a:r>
            <a:r>
              <a:rPr lang="en-US" altLang="da-DK" noProof="0" dirty="0"/>
              <a:t> pay station implementations: </a:t>
            </a:r>
            <a:r>
              <a:rPr lang="en-US" altLang="da-DK" noProof="0" dirty="0" err="1"/>
              <a:t>AlphaTown</a:t>
            </a:r>
            <a:r>
              <a:rPr lang="en-US" altLang="da-DK" noProof="0" dirty="0"/>
              <a:t>, </a:t>
            </a:r>
            <a:r>
              <a:rPr lang="en-US" altLang="da-DK" noProof="0" dirty="0" err="1"/>
              <a:t>BetaTown</a:t>
            </a:r>
            <a:r>
              <a:rPr lang="en-US" altLang="da-DK" noProof="0" dirty="0"/>
              <a:t>, </a:t>
            </a:r>
            <a:r>
              <a:rPr lang="en-US" altLang="da-DK" noProof="0" dirty="0" err="1"/>
              <a:t>EpsilonTown</a:t>
            </a:r>
            <a:r>
              <a:rPr lang="en-US" altLang="da-DK" noProof="0" dirty="0"/>
              <a:t>...</a:t>
            </a:r>
          </a:p>
          <a:p>
            <a:pPr eaLnBrk="1" hangingPunct="1"/>
            <a:r>
              <a:rPr lang="en-US" altLang="da-DK" dirty="0">
                <a:sym typeface="Wingdings" panose="05000000000000000000" pitchFamily="2" charset="2"/>
              </a:rPr>
              <a:t> </a:t>
            </a:r>
            <a:r>
              <a:rPr lang="en-US" altLang="da-DK" noProof="0" dirty="0"/>
              <a:t>Variable behavior behind </a:t>
            </a:r>
            <a:r>
              <a:rPr lang="en-US" altLang="da-DK" i="1" noProof="0" dirty="0"/>
              <a:t> interface</a:t>
            </a:r>
          </a:p>
          <a:p>
            <a:pPr lvl="1" eaLnBrk="1" hangingPunct="1"/>
            <a:r>
              <a:rPr lang="en-US" altLang="da-DK" b="1" noProof="0" dirty="0" err="1"/>
              <a:t>PayStation</a:t>
            </a:r>
            <a:r>
              <a:rPr lang="en-US" altLang="da-DK" noProof="0" dirty="0"/>
              <a:t> interface...</a:t>
            </a:r>
          </a:p>
          <a:p>
            <a:pPr eaLnBrk="1" hangingPunct="1"/>
            <a:r>
              <a:rPr lang="en-US" altLang="da-DK" dirty="0">
                <a:sym typeface="Wingdings" panose="05000000000000000000" pitchFamily="2" charset="2"/>
              </a:rPr>
              <a:t> </a:t>
            </a:r>
            <a:r>
              <a:rPr lang="en-US" altLang="da-DK" noProof="0" dirty="0"/>
              <a:t>Compose behavior by delegation</a:t>
            </a:r>
          </a:p>
          <a:p>
            <a:pPr lvl="1" eaLnBrk="1" hangingPunct="1"/>
            <a:r>
              <a:rPr lang="en-US" altLang="da-DK" noProof="0" dirty="0" err="1"/>
              <a:t>Gui</a:t>
            </a:r>
            <a:r>
              <a:rPr lang="en-US" altLang="da-DK" noProof="0" dirty="0"/>
              <a:t>/Hardware does not itself calculate rates, issue receipts, etc., but </a:t>
            </a:r>
            <a:r>
              <a:rPr lang="en-US" altLang="da-DK" i="1" noProof="0" dirty="0"/>
              <a:t>lets an instance of </a:t>
            </a:r>
            <a:r>
              <a:rPr lang="en-US" altLang="da-DK" i="1" noProof="0" dirty="0" err="1"/>
              <a:t>PayStation</a:t>
            </a:r>
            <a:r>
              <a:rPr lang="en-US" altLang="da-DK" i="1" noProof="0" dirty="0"/>
              <a:t> do the dirty job...</a:t>
            </a:r>
            <a:endParaRPr lang="en-US" altLang="da-DK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3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Result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The side effect of this decision is that </a:t>
            </a:r>
            <a:r>
              <a:rPr lang="en-US" altLang="da-DK" i="1" noProof="0" dirty="0"/>
              <a:t>interface decouples both ways!!!</a:t>
            </a:r>
          </a:p>
          <a:p>
            <a:pPr lvl="1" eaLnBrk="1" hangingPunct="1"/>
            <a:r>
              <a:rPr lang="en-US" altLang="da-DK" i="1" noProof="0" dirty="0"/>
              <a:t>User interfaces may operate different kinds of </a:t>
            </a:r>
            <a:r>
              <a:rPr lang="en-US" altLang="da-DK" i="1" noProof="0" dirty="0" err="1"/>
              <a:t>PayStation</a:t>
            </a:r>
            <a:r>
              <a:rPr lang="en-US" altLang="da-DK" i="1" noProof="0" dirty="0"/>
              <a:t> implementations</a:t>
            </a:r>
          </a:p>
          <a:p>
            <a:pPr lvl="2" eaLnBrk="1" hangingPunct="1"/>
            <a:r>
              <a:rPr lang="en-US" altLang="da-DK" i="1" noProof="0" dirty="0"/>
              <a:t>Alpha, Beta, Gamma, …</a:t>
            </a:r>
          </a:p>
          <a:p>
            <a:pPr lvl="1" eaLnBrk="1" hangingPunct="1"/>
            <a:endParaRPr lang="en-US" altLang="da-DK" i="1" noProof="0" dirty="0"/>
          </a:p>
          <a:p>
            <a:pPr lvl="1" eaLnBrk="1" hangingPunct="1"/>
            <a:r>
              <a:rPr lang="en-US" altLang="da-DK" i="1" noProof="0" dirty="0"/>
              <a:t>Different kinds of user interfaces may operate the same </a:t>
            </a:r>
            <a:r>
              <a:rPr lang="en-US" altLang="da-DK" i="1" noProof="0" dirty="0" err="1"/>
              <a:t>PayStation</a:t>
            </a:r>
            <a:r>
              <a:rPr lang="en-US" altLang="da-DK" i="1" noProof="0" dirty="0"/>
              <a:t> implementation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1763714" y="4597136"/>
            <a:ext cx="2016125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&lt;&lt;interface&gt;&gt;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PayStation</a:t>
            </a:r>
          </a:p>
        </p:txBody>
      </p:sp>
      <p:sp>
        <p:nvSpPr>
          <p:cNvPr id="12295" name="Rectangle 5"/>
          <p:cNvSpPr>
            <a:spLocks noChangeArrowheads="1"/>
          </p:cNvSpPr>
          <p:nvPr/>
        </p:nvSpPr>
        <p:spPr bwMode="auto">
          <a:xfrm>
            <a:off x="5292726" y="4597136"/>
            <a:ext cx="2016125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&lt;&lt;interface&gt;&gt;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PayStationGUI</a:t>
            </a:r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>
            <a:off x="3779839" y="4897438"/>
            <a:ext cx="15128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5003800" y="4656667"/>
            <a:ext cx="2744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12298" name="Text Box 8"/>
          <p:cNvSpPr txBox="1">
            <a:spLocks noChangeArrowheads="1"/>
          </p:cNvSpPr>
          <p:nvPr/>
        </p:nvSpPr>
        <p:spPr bwMode="auto">
          <a:xfrm>
            <a:off x="3779838" y="4597136"/>
            <a:ext cx="2744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a-DK" sz="1800">
                <a:solidFill>
                  <a:schemeClr val="tx1"/>
                </a:solidFill>
              </a:rPr>
              <a:t>*</a:t>
            </a:r>
          </a:p>
        </p:txBody>
      </p:sp>
      <p:pic>
        <p:nvPicPr>
          <p:cNvPr id="12300" name="Picture 13" descr="crude-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877469"/>
            <a:ext cx="950913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F42859-6417-4B7A-9F76-FBAEFF0F09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5362" y="3811274"/>
            <a:ext cx="1290739" cy="72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0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 err="1"/>
              <a:t>Automagical</a:t>
            </a:r>
            <a:r>
              <a:rPr lang="en-US" altLang="da-DK" noProof="0" dirty="0"/>
              <a:t> pattern?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 err="1"/>
              <a:t>PayStation</a:t>
            </a:r>
            <a:r>
              <a:rPr lang="en-US" altLang="da-DK" noProof="0" dirty="0"/>
              <a:t> is an example of the </a:t>
            </a:r>
            <a:r>
              <a:rPr lang="en-US" altLang="da-DK" b="1" dirty="0"/>
              <a:t>Façade </a:t>
            </a:r>
            <a:r>
              <a:rPr lang="en-US" altLang="da-DK" noProof="0" dirty="0"/>
              <a:t>pattern</a:t>
            </a:r>
          </a:p>
        </p:txBody>
      </p:sp>
      <p:cxnSp>
        <p:nvCxnSpPr>
          <p:cNvPr id="13319" name="Straight Connector 2"/>
          <p:cNvCxnSpPr>
            <a:cxnSpLocks noChangeShapeType="1"/>
          </p:cNvCxnSpPr>
          <p:nvPr/>
        </p:nvCxnSpPr>
        <p:spPr bwMode="auto">
          <a:xfrm>
            <a:off x="6659563" y="4237303"/>
            <a:ext cx="215900" cy="240771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0" name="TextBox 3"/>
          <p:cNvSpPr txBox="1">
            <a:spLocks noChangeArrowheads="1"/>
          </p:cNvSpPr>
          <p:nvPr/>
        </p:nvSpPr>
        <p:spPr bwMode="auto">
          <a:xfrm>
            <a:off x="6754814" y="4148667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en-US" sz="1800" b="1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485901"/>
            <a:ext cx="7315200" cy="369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10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Consequences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da-DK" noProof="0" dirty="0"/>
              <a:t>Benefits</a:t>
            </a:r>
          </a:p>
          <a:p>
            <a:pPr lvl="1" eaLnBrk="1" hangingPunct="1"/>
            <a:r>
              <a:rPr lang="en-US" altLang="da-DK" noProof="0" dirty="0"/>
              <a:t>Shields clients from subsystem objects</a:t>
            </a:r>
          </a:p>
          <a:p>
            <a:pPr lvl="2" eaLnBrk="1" hangingPunct="1"/>
            <a:r>
              <a:rPr lang="en-US" altLang="da-DK" noProof="0" dirty="0"/>
              <a:t>(depends… Consider </a:t>
            </a:r>
            <a:r>
              <a:rPr lang="en-US" altLang="da-DK" noProof="0" dirty="0" err="1"/>
              <a:t>HotStone</a:t>
            </a:r>
            <a:r>
              <a:rPr lang="en-US" altLang="da-DK" noProof="0" dirty="0"/>
              <a:t>)</a:t>
            </a:r>
          </a:p>
          <a:p>
            <a:pPr lvl="1" eaLnBrk="1" hangingPunct="1"/>
            <a:r>
              <a:rPr lang="en-US" altLang="da-DK" noProof="0" dirty="0"/>
              <a:t>Weak coupling</a:t>
            </a:r>
          </a:p>
          <a:p>
            <a:pPr lvl="2" eaLnBrk="1" hangingPunct="1"/>
            <a:r>
              <a:rPr lang="en-US" altLang="da-DK" b="1" noProof="0" dirty="0"/>
              <a:t>Many to many </a:t>
            </a:r>
            <a:r>
              <a:rPr lang="en-US" altLang="da-DK" noProof="0" dirty="0"/>
              <a:t>relation between client and façade</a:t>
            </a:r>
          </a:p>
          <a:p>
            <a:pPr eaLnBrk="1" hangingPunct="1"/>
            <a:r>
              <a:rPr lang="en-US" altLang="da-DK" noProof="0" dirty="0"/>
              <a:t>Liabilities</a:t>
            </a:r>
          </a:p>
          <a:p>
            <a:pPr lvl="1" eaLnBrk="1" hangingPunct="1"/>
            <a:r>
              <a:rPr lang="en-US" altLang="da-DK" noProof="0" dirty="0"/>
              <a:t>Bloated interface with </a:t>
            </a:r>
            <a:r>
              <a:rPr lang="en-US" altLang="da-DK" i="1" noProof="0" dirty="0"/>
              <a:t>lots of methods</a:t>
            </a:r>
            <a:endParaRPr lang="en-US" altLang="da-DK" noProof="0" dirty="0"/>
          </a:p>
          <a:p>
            <a:pPr lvl="2" eaLnBrk="1" hangingPunct="1"/>
            <a:r>
              <a:rPr lang="en-US" altLang="da-DK" noProof="0" dirty="0"/>
              <a:t>Because façade must have the sum of responsibilities of the subsystem</a:t>
            </a:r>
          </a:p>
          <a:p>
            <a:pPr lvl="1" eaLnBrk="1" hangingPunct="1"/>
            <a:r>
              <a:rPr lang="en-US" altLang="da-DK" noProof="0" dirty="0"/>
              <a:t>How to avoid access to the inner objects?</a:t>
            </a:r>
          </a:p>
          <a:p>
            <a:pPr lvl="2" eaLnBrk="1" hangingPunct="1"/>
            <a:r>
              <a:rPr lang="en-US" altLang="da-DK" noProof="0" dirty="0"/>
              <a:t>Read-only interfaces</a:t>
            </a:r>
            <a:r>
              <a:rPr lang="en-US" altLang="da-DK" dirty="0"/>
              <a:t> for “outside”, and </a:t>
            </a:r>
            <a:r>
              <a:rPr lang="en-US" altLang="da-DK" i="1" dirty="0"/>
              <a:t>private interfaces </a:t>
            </a:r>
            <a:r>
              <a:rPr lang="en-US" altLang="da-DK" dirty="0"/>
              <a:t>(mutating) on the “inside” of the façade/sub system boundary</a:t>
            </a:r>
            <a:endParaRPr lang="en-US" altLang="da-DK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66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467</Words>
  <Application>Microsoft Office PowerPoint</Application>
  <PresentationFormat>On-screen Show (16:10)</PresentationFormat>
  <Paragraphs>96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Paint Shop Pro Image</vt:lpstr>
      <vt:lpstr>Software Engineering and Architecture</vt:lpstr>
      <vt:lpstr>New Requirement</vt:lpstr>
      <vt:lpstr>[Demo]</vt:lpstr>
      <vt:lpstr>Analysis</vt:lpstr>
      <vt:lpstr>Conclusion</vt:lpstr>
      <vt:lpstr>Design considerations</vt:lpstr>
      <vt:lpstr>Result</vt:lpstr>
      <vt:lpstr>Automagical pattern?</vt:lpstr>
      <vt:lpstr>Consequences</vt:lpstr>
      <vt:lpstr>Facade Variants</vt:lpstr>
      <vt:lpstr>Compiler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86</cp:revision>
  <dcterms:created xsi:type="dcterms:W3CDTF">2006-08-16T00:00:00Z</dcterms:created>
  <dcterms:modified xsi:type="dcterms:W3CDTF">2025-10-08T07:55:48Z</dcterms:modified>
</cp:coreProperties>
</file>